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44"/>
  </p:notesMasterIdLst>
  <p:sldIdLst>
    <p:sldId id="256" r:id="rId2"/>
    <p:sldId id="289" r:id="rId3"/>
    <p:sldId id="278" r:id="rId4"/>
    <p:sldId id="290" r:id="rId5"/>
    <p:sldId id="327" r:id="rId6"/>
    <p:sldId id="328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4" r:id="rId30"/>
    <p:sldId id="325" r:id="rId31"/>
    <p:sldId id="316" r:id="rId32"/>
    <p:sldId id="317" r:id="rId33"/>
    <p:sldId id="323" r:id="rId34"/>
    <p:sldId id="324" r:id="rId35"/>
    <p:sldId id="315" r:id="rId36"/>
    <p:sldId id="268" r:id="rId37"/>
    <p:sldId id="269" r:id="rId38"/>
    <p:sldId id="270" r:id="rId39"/>
    <p:sldId id="271" r:id="rId40"/>
    <p:sldId id="326" r:id="rId41"/>
    <p:sldId id="275" r:id="rId42"/>
    <p:sldId id="27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8"/>
    <p:restoredTop sz="94647"/>
  </p:normalViewPr>
  <p:slideViewPr>
    <p:cSldViewPr snapToGrid="0" snapToObjects="1">
      <p:cViewPr>
        <p:scale>
          <a:sx n="127" d="100"/>
          <a:sy n="127" d="100"/>
        </p:scale>
        <p:origin x="48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049C0-DD9E-C24B-AC70-B919E1378CE7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18382-4D7F-2040-9269-471093A5E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9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1811"/>
            <a:ext cx="1614123" cy="738586"/>
          </a:xfrm>
          <a:prstGeom prst="rect">
            <a:avLst/>
          </a:prstGeom>
        </p:spPr>
      </p:pic>
      <p:pic>
        <p:nvPicPr>
          <p:cNvPr id="11" name="Picture 10" descr="FREEBSDF_Logo_Pos_CMY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873" y="-428290"/>
            <a:ext cx="2118914" cy="16373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2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543987"/>
            <a:ext cx="4937760" cy="4325107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43987"/>
            <a:ext cx="4937760" cy="4325108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361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460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81989"/>
            <a:ext cx="10058400" cy="4287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FFFFFF"/>
                </a:solidFill>
              </a:defRPr>
            </a:lvl1pPr>
          </a:lstStyle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28016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FREEBSDF_Logo_Pos_CMYK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189" y="5403994"/>
            <a:ext cx="1723748" cy="12254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04325"/>
            <a:ext cx="935309" cy="11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achbsd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Teaching Systems Software</a:t>
            </a:r>
            <a:br>
              <a:rPr lang="en-US" dirty="0" smtClean="0"/>
            </a:br>
            <a:r>
              <a:rPr lang="en-US" dirty="0" smtClean="0"/>
              <a:t>with FreeBSD and Tracing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George V. Neville-Neil</a:t>
            </a:r>
          </a:p>
          <a:p>
            <a:r>
              <a:rPr lang="en-US" dirty="0" smtClean="0"/>
              <a:t>Robert N. M. Watson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Outside the 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Assigned readings</a:t>
            </a:r>
          </a:p>
          <a:p>
            <a:pPr lvl="1"/>
            <a:r>
              <a:rPr lang="en-US" dirty="0" smtClean="0"/>
              <a:t>Selected portions of module texts</a:t>
            </a:r>
          </a:p>
          <a:p>
            <a:pPr lvl="1"/>
            <a:r>
              <a:rPr lang="en-US" dirty="0" smtClean="0"/>
              <a:t>Specific contemporary and historic research papers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Assessed laboratory reports</a:t>
            </a:r>
          </a:p>
          <a:p>
            <a:pPr lvl="1"/>
            <a:r>
              <a:rPr lang="en-US" dirty="0" smtClean="0"/>
              <a:t>Based on experiments done in (and out of) labs</a:t>
            </a:r>
          </a:p>
          <a:p>
            <a:pPr lvl="1"/>
            <a:r>
              <a:rPr lang="en-US" dirty="0" smtClean="0"/>
              <a:t>Develop investigative skills</a:t>
            </a:r>
          </a:p>
          <a:p>
            <a:pPr lvl="1"/>
            <a:r>
              <a:rPr lang="en-US" dirty="0" smtClean="0"/>
              <a:t>Learn </a:t>
            </a:r>
            <a:r>
              <a:rPr lang="en-US" dirty="0"/>
              <a:t>about data analysis and presentation</a:t>
            </a:r>
          </a:p>
          <a:p>
            <a:pPr lvl="1"/>
            <a:r>
              <a:rPr lang="en-US" dirty="0" smtClean="0"/>
              <a:t>Refine scientific writing style</a:t>
            </a:r>
          </a:p>
          <a:p>
            <a:pPr lvl="1"/>
            <a:r>
              <a:rPr lang="en-US" dirty="0" smtClean="0"/>
              <a:t>One ‘practice run’ – marked but not assessed</a:t>
            </a:r>
          </a:p>
          <a:p>
            <a:pPr lvl="1"/>
            <a:r>
              <a:rPr lang="en-US" dirty="0" smtClean="0"/>
              <a:t>Two assessed; 50% of final mark each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8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analysis</a:t>
            </a:r>
          </a:p>
          <a:p>
            <a:pPr marL="457200" lvl="1" indent="0">
              <a:buNone/>
            </a:pPr>
            <a:r>
              <a:rPr lang="en-US" dirty="0"/>
              <a:t>Raj Jain, </a:t>
            </a:r>
            <a:r>
              <a:rPr lang="en-US" b="1" dirty="0"/>
              <a:t>The Art of Computer Systems Performance Analysis: Techniques for Experimental Design, Measurement, Simulation, and Modeling</a:t>
            </a:r>
            <a:r>
              <a:rPr lang="en-US" dirty="0"/>
              <a:t>, Wiley - </a:t>
            </a:r>
            <a:r>
              <a:rPr lang="en-US" dirty="0" err="1"/>
              <a:t>Interscience</a:t>
            </a:r>
            <a:r>
              <a:rPr lang="en-US" dirty="0"/>
              <a:t>, New York, NY, USA, April 1991.</a:t>
            </a:r>
          </a:p>
          <a:p>
            <a:r>
              <a:rPr lang="en-US" dirty="0"/>
              <a:t>Tracing and profiling</a:t>
            </a:r>
          </a:p>
          <a:p>
            <a:pPr marL="457200" lvl="1" indent="0">
              <a:buNone/>
            </a:pPr>
            <a:r>
              <a:rPr lang="en-US" dirty="0"/>
              <a:t>Brendan Gregg and Jim Mauro, </a:t>
            </a:r>
            <a:r>
              <a:rPr lang="en-US" b="1" dirty="0" err="1"/>
              <a:t>DTrace</a:t>
            </a:r>
            <a:r>
              <a:rPr lang="en-US" b="1" dirty="0"/>
              <a:t>: Dynamic Tracing in Oracle Solaris, Mac OS X and FreeBSD</a:t>
            </a:r>
            <a:r>
              <a:rPr lang="en-US" dirty="0"/>
              <a:t>, Prentice Hall Press, Upper Saddle River, NJ, USA, April 2011.</a:t>
            </a:r>
          </a:p>
          <a:p>
            <a:r>
              <a:rPr lang="en-US" dirty="0" smtClean="0"/>
              <a:t>Operating systems</a:t>
            </a:r>
          </a:p>
          <a:p>
            <a:pPr marL="457200" lvl="1" indent="0">
              <a:buNone/>
            </a:pPr>
            <a:r>
              <a:rPr lang="en-US" dirty="0" smtClean="0"/>
              <a:t>Marshall Kirk </a:t>
            </a:r>
            <a:r>
              <a:rPr lang="en-US" dirty="0" err="1" smtClean="0"/>
              <a:t>McKusick</a:t>
            </a:r>
            <a:r>
              <a:rPr lang="en-US" dirty="0" smtClean="0"/>
              <a:t>, George V</a:t>
            </a:r>
            <a:r>
              <a:rPr lang="en-US" dirty="0"/>
              <a:t>. Neville-Neil, and Robert N. M. Watson, </a:t>
            </a:r>
            <a:r>
              <a:rPr lang="en-US" b="1" dirty="0"/>
              <a:t>The Design and Implementation of the FreeBSD Operating System, 2nd Edition</a:t>
            </a:r>
            <a:r>
              <a:rPr lang="en-US" dirty="0"/>
              <a:t>, Pearson Education, Boston, MA, USA, September 2014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Masters Syllabus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Module 1: Introduction to kernels and tracing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lectures (re)-introducing operating systems</a:t>
            </a:r>
          </a:p>
          <a:p>
            <a:r>
              <a:rPr lang="en-US" dirty="0" smtClean="0"/>
              <a:t>Lab 1</a:t>
            </a:r>
            <a:r>
              <a:rPr lang="en-US" dirty="0"/>
              <a:t>: </a:t>
            </a:r>
            <a:r>
              <a:rPr lang="en-US" b="1" i="1" dirty="0"/>
              <a:t>Getting Started with Kernel Tracing - I/O</a:t>
            </a:r>
            <a:endParaRPr lang="en-US" b="1" i="1" dirty="0" smtClean="0"/>
          </a:p>
          <a:p>
            <a:r>
              <a:rPr lang="en-US" dirty="0" smtClean="0"/>
              <a:t>Lab Report 1: </a:t>
            </a:r>
            <a:r>
              <a:rPr lang="en-US" b="1" i="1" dirty="0" smtClean="0"/>
              <a:t>I/O Performance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66" y="1376623"/>
            <a:ext cx="5454868" cy="36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Lecture 1: Advanced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5139559"/>
            <a:ext cx="7886700" cy="121679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About the course</a:t>
            </a:r>
          </a:p>
          <a:p>
            <a:r>
              <a:rPr lang="en-US" dirty="0" smtClean="0"/>
              <a:t>What is an operating system?</a:t>
            </a:r>
          </a:p>
          <a:p>
            <a:r>
              <a:rPr lang="en-US" dirty="0" smtClean="0"/>
              <a:t>Generalization vs. specialization in OS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8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2: Kernels and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5139559"/>
            <a:ext cx="7886700" cy="121679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does kernel tracing work?</a:t>
            </a:r>
          </a:p>
          <a:p>
            <a:r>
              <a:rPr lang="en-US" dirty="0" smtClean="0"/>
              <a:t>What is the </a:t>
            </a:r>
            <a:r>
              <a:rPr lang="en-US" b="1" dirty="0" smtClean="0"/>
              <a:t>probe effect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does kernel code run?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36" y="1574374"/>
            <a:ext cx="5679528" cy="32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5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Module 2: The process model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lectures on the process model</a:t>
            </a:r>
            <a:endParaRPr lang="en-US" i="1" dirty="0" smtClean="0"/>
          </a:p>
          <a:p>
            <a:r>
              <a:rPr lang="en-US" dirty="0" smtClean="0"/>
              <a:t>Lab 2: </a:t>
            </a:r>
            <a:r>
              <a:rPr lang="en-US" b="1" i="1" dirty="0"/>
              <a:t>Kernel implications of IPC</a:t>
            </a:r>
            <a:endParaRPr lang="en-US" b="1" i="1" dirty="0" smtClean="0"/>
          </a:p>
          <a:p>
            <a:r>
              <a:rPr lang="en-US" dirty="0" smtClean="0"/>
              <a:t>Lab 3: </a:t>
            </a:r>
            <a:r>
              <a:rPr lang="en-US" b="1" i="1" dirty="0"/>
              <a:t>Micro-architectural implications of </a:t>
            </a:r>
            <a:r>
              <a:rPr lang="en-US" b="1" i="1" dirty="0" smtClean="0"/>
              <a:t>IPC</a:t>
            </a:r>
          </a:p>
          <a:p>
            <a:r>
              <a:rPr lang="en-US" dirty="0" smtClean="0"/>
              <a:t>Lab Report 2: </a:t>
            </a:r>
            <a:r>
              <a:rPr lang="en-US" b="1" i="1" dirty="0" smtClean="0"/>
              <a:t>IPC Performance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3: The process model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424909"/>
            <a:ext cx="7886700" cy="19314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From </a:t>
            </a:r>
            <a:r>
              <a:rPr lang="en-US" b="1" dirty="0" smtClean="0"/>
              <a:t>Multics</a:t>
            </a:r>
            <a:r>
              <a:rPr lang="en-US" dirty="0" smtClean="0"/>
              <a:t> to </a:t>
            </a:r>
            <a:r>
              <a:rPr lang="en-US" b="1" dirty="0" smtClean="0"/>
              <a:t>UNIX</a:t>
            </a:r>
            <a:r>
              <a:rPr lang="en-US" dirty="0" smtClean="0"/>
              <a:t>: evolution of the </a:t>
            </a:r>
            <a:r>
              <a:rPr lang="en-US" b="1" dirty="0" smtClean="0"/>
              <a:t>process model</a:t>
            </a:r>
            <a:endParaRPr lang="en-US" dirty="0" smtClean="0"/>
          </a:p>
          <a:p>
            <a:r>
              <a:rPr lang="en-US" dirty="0" smtClean="0"/>
              <a:t>How programs run: ELF, run-time linking</a:t>
            </a:r>
          </a:p>
          <a:p>
            <a:r>
              <a:rPr lang="en-US" dirty="0" smtClean="0"/>
              <a:t>Architectural and virtual-memory foundations</a:t>
            </a:r>
          </a:p>
          <a:p>
            <a:r>
              <a:rPr lang="en-US" dirty="0" smtClean="0"/>
              <a:t>Traps and system calls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56" y="1489842"/>
            <a:ext cx="4261094" cy="2656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1630966"/>
            <a:ext cx="2953013" cy="25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4: The process model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871545"/>
            <a:ext cx="7886700" cy="148480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System-call mechanism and design</a:t>
            </a:r>
          </a:p>
          <a:p>
            <a:r>
              <a:rPr lang="en-US" dirty="0" smtClean="0"/>
              <a:t>Security and reliability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system-call and trap performance using </a:t>
            </a:r>
            <a:r>
              <a:rPr lang="en-US" dirty="0" err="1" smtClean="0"/>
              <a:t>DTrace</a:t>
            </a:r>
            <a:endParaRPr lang="en-US" dirty="0" smtClean="0"/>
          </a:p>
          <a:p>
            <a:r>
              <a:rPr lang="en-US" dirty="0" smtClean="0"/>
              <a:t>Mach’s virtual-memory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92" y="1352552"/>
            <a:ext cx="5902216" cy="32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Module 3: TCP/IP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 5-6: </a:t>
            </a:r>
            <a:r>
              <a:rPr lang="en-US" b="1" i="1" dirty="0" smtClean="0"/>
              <a:t>The network stack</a:t>
            </a:r>
          </a:p>
          <a:p>
            <a:r>
              <a:rPr lang="en-US" dirty="0" smtClean="0"/>
              <a:t>Lab 4: </a:t>
            </a:r>
            <a:r>
              <a:rPr lang="en-US" b="1" i="1" dirty="0" smtClean="0"/>
              <a:t>The TCP State Machine</a:t>
            </a:r>
          </a:p>
          <a:p>
            <a:r>
              <a:rPr lang="en-US" dirty="0" smtClean="0"/>
              <a:t>Lab 5: </a:t>
            </a:r>
            <a:r>
              <a:rPr lang="en-US" b="1" i="1" dirty="0" smtClean="0"/>
              <a:t>TCP Latency and Bandwidth</a:t>
            </a:r>
          </a:p>
          <a:p>
            <a:r>
              <a:rPr lang="en-US" dirty="0" smtClean="0"/>
              <a:t>Lab Report 3: </a:t>
            </a:r>
            <a:r>
              <a:rPr lang="en-US" b="1" i="1" dirty="0" smtClean="0"/>
              <a:t>The TCP State Machine, Latency, and Bandwidth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5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Promulgate the understanding of large and complex systems</a:t>
            </a:r>
          </a:p>
          <a:p>
            <a:r>
              <a:rPr lang="en-US" dirty="0" smtClean="0"/>
              <a:t>Bring modern tools to a wide variety of audiences</a:t>
            </a:r>
          </a:p>
          <a:p>
            <a:r>
              <a:rPr lang="en-US" dirty="0" smtClean="0"/>
              <a:t>Advance the practice of software and systems engineering</a:t>
            </a:r>
          </a:p>
          <a:p>
            <a:r>
              <a:rPr lang="en-US" dirty="0" smtClean="0"/>
              <a:t>Promote FreeBSD as a platform for teaching, research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20836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5: The network stack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542882"/>
            <a:ext cx="7886700" cy="181347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Networking, the sockets API, and network-stack design</a:t>
            </a:r>
          </a:p>
          <a:p>
            <a:r>
              <a:rPr lang="en-US" dirty="0" smtClean="0"/>
              <a:t>Memory flow across hardware and software</a:t>
            </a:r>
          </a:p>
          <a:p>
            <a:r>
              <a:rPr lang="en-US" dirty="0" smtClean="0"/>
              <a:t>Kernel data structures for networking</a:t>
            </a:r>
          </a:p>
          <a:p>
            <a:r>
              <a:rPr lang="en-US" dirty="0" smtClean="0"/>
              <a:t>Network-stack dispatch paths</a:t>
            </a:r>
          </a:p>
          <a:p>
            <a:r>
              <a:rPr lang="en-US" dirty="0" smtClean="0"/>
              <a:t>Recent network-stack research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1457844"/>
            <a:ext cx="3691101" cy="2806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168317"/>
            <a:ext cx="4088691" cy="138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6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6: The network stack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842483"/>
            <a:ext cx="7886700" cy="151386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TCP protocol design: state machine + congestion control</a:t>
            </a:r>
          </a:p>
          <a:p>
            <a:r>
              <a:rPr lang="en-US" dirty="0" smtClean="0"/>
              <a:t>Feature evolution in network stacks</a:t>
            </a:r>
          </a:p>
          <a:p>
            <a:r>
              <a:rPr lang="en-US" dirty="0" smtClean="0"/>
              <a:t>Key data structures and code paths</a:t>
            </a:r>
          </a:p>
          <a:p>
            <a:r>
              <a:rPr lang="en-US" dirty="0" smtClean="0"/>
              <a:t>Network-stack performance across hardware and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894" y="1420601"/>
            <a:ext cx="2592138" cy="32346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3" y="1539802"/>
            <a:ext cx="4298074" cy="32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Masters Course Laboratories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Masters laboratory platform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94" y="1353483"/>
            <a:ext cx="3714630" cy="4952839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09129" y="1352551"/>
            <a:ext cx="4543826" cy="50038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BeagleBone</a:t>
            </a:r>
            <a:r>
              <a:rPr lang="en-US" dirty="0" smtClean="0"/>
              <a:t> Black</a:t>
            </a:r>
          </a:p>
          <a:p>
            <a:pPr lvl="1"/>
            <a:r>
              <a:rPr lang="en-US" dirty="0" smtClean="0"/>
              <a:t>1GHz </a:t>
            </a:r>
            <a:r>
              <a:rPr lang="en-US" dirty="0"/>
              <a:t>32-bit ARM Cortex A-8 </a:t>
            </a:r>
            <a:endParaRPr lang="en-US" dirty="0" smtClean="0"/>
          </a:p>
          <a:p>
            <a:pPr lvl="1"/>
            <a:r>
              <a:rPr lang="en-US" dirty="0" smtClean="0"/>
              <a:t>Superscalar</a:t>
            </a:r>
            <a:r>
              <a:rPr lang="en-US" dirty="0"/>
              <a:t>, </a:t>
            </a:r>
            <a:r>
              <a:rPr lang="en-US" dirty="0" smtClean="0"/>
              <a:t>MMU; L1/L2 caches</a:t>
            </a:r>
          </a:p>
          <a:p>
            <a:pPr lvl="1"/>
            <a:r>
              <a:rPr lang="en-US" dirty="0" smtClean="0"/>
              <a:t>Power, serial</a:t>
            </a:r>
            <a:r>
              <a:rPr lang="en-US" dirty="0"/>
              <a:t>, network </a:t>
            </a:r>
            <a:r>
              <a:rPr lang="en-US" dirty="0" smtClean="0"/>
              <a:t>via USB</a:t>
            </a:r>
          </a:p>
          <a:p>
            <a:pPr lvl="1"/>
            <a:r>
              <a:rPr lang="en-US" dirty="0" smtClean="0"/>
              <a:t>Deterministic performance for teaching -- unlike a virtual machine</a:t>
            </a:r>
          </a:p>
          <a:p>
            <a:r>
              <a:rPr lang="en-US" dirty="0" smtClean="0"/>
              <a:t>SD </a:t>
            </a:r>
            <a:r>
              <a:rPr lang="en-US" dirty="0"/>
              <a:t>card software </a:t>
            </a:r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FreeBSD </a:t>
            </a:r>
            <a:r>
              <a:rPr lang="en-US" dirty="0"/>
              <a:t>operating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DTrace</a:t>
            </a:r>
          </a:p>
          <a:p>
            <a:pPr lvl="1"/>
            <a:r>
              <a:rPr lang="en-US" dirty="0" smtClean="0"/>
              <a:t>DUMMYNET simulation module</a:t>
            </a:r>
          </a:p>
          <a:p>
            <a:pPr lvl="1"/>
            <a:r>
              <a:rPr lang="en-US" dirty="0" smtClean="0"/>
              <a:t>HWPMC framework</a:t>
            </a:r>
          </a:p>
          <a:p>
            <a:r>
              <a:rPr lang="en-US" dirty="0" smtClean="0"/>
              <a:t>Custom </a:t>
            </a:r>
            <a:r>
              <a:rPr lang="en-US" dirty="0" err="1" smtClean="0"/>
              <a:t>microbenchmarks</a:t>
            </a:r>
            <a:endParaRPr lang="en-US" dirty="0" smtClean="0"/>
          </a:p>
          <a:p>
            <a:pPr lvl="1"/>
            <a:r>
              <a:rPr lang="en-US" dirty="0" smtClean="0"/>
              <a:t>POSIX </a:t>
            </a:r>
            <a:r>
              <a:rPr lang="en-US" dirty="0"/>
              <a:t>I/O, POSIX IPC, </a:t>
            </a:r>
            <a:r>
              <a:rPr lang="en-US" dirty="0" smtClean="0"/>
              <a:t>TCP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notebooks-based UI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xperiment execution and instrumentation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collection, analysis, presentation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6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 (1)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763084"/>
            <a:ext cx="7886700" cy="44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352551"/>
            <a:ext cx="7894318" cy="49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2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53" y="1284882"/>
            <a:ext cx="6528895" cy="55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6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60" y="1859758"/>
            <a:ext cx="4823475" cy="344533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Laboratory </a:t>
            </a:r>
            <a:r>
              <a:rPr lang="en-US" sz="3200" dirty="0"/>
              <a:t>1: POSIX I/O performance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316717" y="1352552"/>
            <a:ext cx="3722634" cy="5003801"/>
          </a:xfrm>
        </p:spPr>
        <p:txBody>
          <a:bodyPr>
            <a:normAutofit/>
          </a:bodyPr>
          <a:lstStyle/>
          <a:p>
            <a:r>
              <a:rPr lang="en-US" b="1" dirty="0" smtClean="0"/>
              <a:t>I/O </a:t>
            </a:r>
            <a:r>
              <a:rPr lang="en-US" b="1" dirty="0" err="1" smtClean="0"/>
              <a:t>microbenchmark</a:t>
            </a:r>
            <a:r>
              <a:rPr lang="en-US" dirty="0" smtClean="0"/>
              <a:t>: constant total size, variable buffer size</a:t>
            </a:r>
          </a:p>
          <a:p>
            <a:r>
              <a:rPr lang="en-US" b="1" dirty="0" smtClean="0"/>
              <a:t>Conventional view</a:t>
            </a:r>
            <a:r>
              <a:rPr lang="en-US" dirty="0" smtClean="0"/>
              <a:t>: fewer system calls, larger buffers will perform better</a:t>
            </a:r>
          </a:p>
          <a:p>
            <a:r>
              <a:rPr lang="en-US" b="1" dirty="0" smtClean="0"/>
              <a:t>Process-model view</a:t>
            </a:r>
            <a:r>
              <a:rPr lang="en-US" dirty="0" smtClean="0"/>
              <a:t>: caches, VM system affect throughput; performance flat-line (then collapse) when thresholds exceeded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reports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64" y="1352550"/>
            <a:ext cx="3866572" cy="50038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Validate and explore implied hypotheses</a:t>
            </a:r>
          </a:p>
          <a:p>
            <a:r>
              <a:rPr lang="en-US" dirty="0" smtClean="0"/>
              <a:t>Scientific lab reports describe experiments</a:t>
            </a:r>
          </a:p>
          <a:p>
            <a:r>
              <a:rPr lang="en-US" dirty="0" smtClean="0"/>
              <a:t>Focuses on: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riting, presentation</a:t>
            </a:r>
          </a:p>
          <a:p>
            <a:pPr lvl="1"/>
            <a:r>
              <a:rPr lang="en-US" dirty="0" smtClean="0"/>
              <a:t>Good scientific procedure – e.g., experimental setup</a:t>
            </a:r>
          </a:p>
          <a:p>
            <a:pPr lvl="1"/>
            <a:r>
              <a:rPr lang="en-US" dirty="0" smtClean="0"/>
              <a:t>Consideration of sources of variance and error, probe effect</a:t>
            </a:r>
          </a:p>
          <a:p>
            <a:pPr lvl="1"/>
            <a:r>
              <a:rPr lang="en-US" dirty="0"/>
              <a:t>Correct conclusions drawn</a:t>
            </a:r>
          </a:p>
          <a:p>
            <a:pPr lvl="1"/>
            <a:r>
              <a:rPr lang="en-US" dirty="0" smtClean="0"/>
              <a:t>Explanation of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to date – and where next?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2014-2015 – first teaching</a:t>
            </a:r>
          </a:p>
          <a:p>
            <a:pPr lvl="1"/>
            <a:r>
              <a:rPr lang="en-US" dirty="0" smtClean="0"/>
              <a:t>FreeBSD ARMv7 support for </a:t>
            </a:r>
            <a:r>
              <a:rPr lang="en-US" dirty="0" err="1" smtClean="0"/>
              <a:t>DTrace</a:t>
            </a:r>
            <a:r>
              <a:rPr lang="en-US" dirty="0" smtClean="0"/>
              <a:t>, CPU counters</a:t>
            </a:r>
          </a:p>
          <a:p>
            <a:pPr lvl="1"/>
            <a:r>
              <a:rPr lang="en-US" dirty="0" smtClean="0"/>
              <a:t>Device-driver engineering for FreeBSD on BBB</a:t>
            </a:r>
          </a:p>
          <a:p>
            <a:pPr lvl="1"/>
            <a:r>
              <a:rPr lang="en-US" dirty="0" smtClean="0"/>
              <a:t>Material developed, course introduced at Cambridge</a:t>
            </a:r>
          </a:p>
          <a:p>
            <a:r>
              <a:rPr lang="en-US" dirty="0" smtClean="0"/>
              <a:t>2015-2016 – second teaching</a:t>
            </a:r>
          </a:p>
          <a:p>
            <a:pPr lvl="1"/>
            <a:r>
              <a:rPr lang="en-US" dirty="0"/>
              <a:t>FreeBSD improvements </a:t>
            </a:r>
            <a:r>
              <a:rPr lang="en-US" dirty="0" err="1"/>
              <a:t>upstreamed</a:t>
            </a:r>
            <a:endParaRPr lang="en-US" dirty="0"/>
          </a:p>
          <a:p>
            <a:pPr lvl="1"/>
            <a:r>
              <a:rPr lang="en-US" dirty="0" smtClean="0"/>
              <a:t>Material refined, open sourced via </a:t>
            </a:r>
            <a:r>
              <a:rPr lang="en-US" dirty="0" err="1" smtClean="0"/>
              <a:t>TeachBSD.org</a:t>
            </a:r>
            <a:endParaRPr lang="en-US" dirty="0" smtClean="0"/>
          </a:p>
          <a:p>
            <a:pPr lvl="1"/>
            <a:r>
              <a:rPr lang="en-US" dirty="0" smtClean="0"/>
              <a:t>Talks at several universities on the L41 approach</a:t>
            </a:r>
          </a:p>
          <a:p>
            <a:r>
              <a:rPr lang="en-US" dirty="0" smtClean="0"/>
              <a:t>2016-2017 – third teaching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-based lab environment</a:t>
            </a:r>
          </a:p>
          <a:p>
            <a:pPr lvl="1"/>
            <a:r>
              <a:rPr lang="en-US" dirty="0" smtClean="0"/>
              <a:t>Upstreaming of further FreeBSD improvements</a:t>
            </a:r>
          </a:p>
          <a:p>
            <a:pPr lvl="1"/>
            <a:r>
              <a:rPr lang="en-US" dirty="0" smtClean="0"/>
              <a:t>Open-source release scheduled for February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3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Masters Students in Computer Science</a:t>
            </a:r>
          </a:p>
          <a:p>
            <a:pPr lvl="1"/>
            <a:r>
              <a:rPr lang="en-US" dirty="0" smtClean="0"/>
              <a:t>May not have an undergrad CS degree</a:t>
            </a:r>
          </a:p>
          <a:p>
            <a:pPr lvl="1"/>
            <a:r>
              <a:rPr lang="en-US" dirty="0" smtClean="0"/>
              <a:t>Focus is on research skills</a:t>
            </a:r>
          </a:p>
          <a:p>
            <a:r>
              <a:rPr lang="en-US" dirty="0" smtClean="0"/>
              <a:t>Undergraduates in Computer Science</a:t>
            </a:r>
          </a:p>
          <a:p>
            <a:pPr lvl="1"/>
            <a:r>
              <a:rPr lang="en-US" dirty="0" smtClean="0"/>
              <a:t>Highest variability in background</a:t>
            </a:r>
          </a:p>
          <a:p>
            <a:pPr lvl="1"/>
            <a:r>
              <a:rPr lang="en-US" dirty="0" smtClean="0"/>
              <a:t>May not know C</a:t>
            </a:r>
          </a:p>
          <a:p>
            <a:r>
              <a:rPr lang="en-US" dirty="0"/>
              <a:t>Practitioners</a:t>
            </a:r>
          </a:p>
          <a:p>
            <a:pPr lvl="1"/>
            <a:r>
              <a:rPr lang="en-US" dirty="0"/>
              <a:t>Experience with some programming language</a:t>
            </a:r>
          </a:p>
          <a:p>
            <a:pPr lvl="1"/>
            <a:r>
              <a:rPr lang="en-US" dirty="0"/>
              <a:t>Work </a:t>
            </a:r>
            <a:r>
              <a:rPr lang="en-US" dirty="0" smtClean="0"/>
              <a:t>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1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Undergraduate Course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8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Undergraduates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a far more background material</a:t>
            </a:r>
          </a:p>
          <a:p>
            <a:r>
              <a:rPr lang="en-US" dirty="0" smtClean="0"/>
              <a:t>Need to focus on the </a:t>
            </a:r>
            <a:r>
              <a:rPr lang="en-US" i="1" dirty="0" smtClean="0"/>
              <a:t>why</a:t>
            </a:r>
            <a:r>
              <a:rPr lang="en-US" dirty="0" smtClean="0"/>
              <a:t> as well as the </a:t>
            </a:r>
            <a:r>
              <a:rPr lang="en-US" i="1" dirty="0" smtClean="0"/>
              <a:t>what</a:t>
            </a:r>
            <a:endParaRPr lang="en-US" dirty="0" smtClean="0"/>
          </a:p>
          <a:p>
            <a:r>
              <a:rPr lang="en-US" dirty="0" smtClean="0"/>
              <a:t>Pacing is key to understanding</a:t>
            </a:r>
          </a:p>
          <a:p>
            <a:r>
              <a:rPr lang="en-US" dirty="0" smtClean="0"/>
              <a:t>Repetition is required</a:t>
            </a:r>
          </a:p>
          <a:p>
            <a:r>
              <a:rPr lang="en-US" dirty="0" smtClean="0"/>
              <a:t>Get them to understand how a whole system works</a:t>
            </a:r>
          </a:p>
          <a:p>
            <a:pPr lvl="1"/>
            <a:r>
              <a:rPr lang="en-US" dirty="0" smtClean="0"/>
              <a:t>By showing them how a large piece of </a:t>
            </a:r>
            <a:r>
              <a:rPr lang="en-US" dirty="0"/>
              <a:t>systems software works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Deeper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Mutual Exclusion</a:t>
            </a:r>
          </a:p>
          <a:p>
            <a:pPr lvl="1"/>
            <a:r>
              <a:rPr lang="en-US" dirty="0" smtClean="0"/>
              <a:t>Locking</a:t>
            </a:r>
          </a:p>
          <a:p>
            <a:pPr lvl="1"/>
            <a:r>
              <a:rPr lang="en-US" dirty="0" smtClean="0"/>
              <a:t>Deadlocks</a:t>
            </a:r>
          </a:p>
          <a:p>
            <a:r>
              <a:rPr lang="en-US" dirty="0" smtClean="0"/>
              <a:t>Virtual Memory</a:t>
            </a:r>
          </a:p>
          <a:p>
            <a:pPr lvl="1"/>
            <a:r>
              <a:rPr lang="en-US" dirty="0" smtClean="0"/>
              <a:t>Address Translation</a:t>
            </a:r>
          </a:p>
          <a:p>
            <a:pPr lvl="1"/>
            <a:r>
              <a:rPr lang="en-US" dirty="0" smtClean="0"/>
              <a:t>Page Tables</a:t>
            </a:r>
          </a:p>
          <a:p>
            <a:pPr lvl="1"/>
            <a:r>
              <a:rPr lang="en-US" dirty="0" smtClean="0"/>
              <a:t>TLBs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File System Principles</a:t>
            </a:r>
          </a:p>
          <a:p>
            <a:pPr lvl="1"/>
            <a:r>
              <a:rPr lang="en-US" dirty="0"/>
              <a:t>Block </a:t>
            </a:r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Naming</a:t>
            </a:r>
          </a:p>
          <a:p>
            <a:pPr lvl="1"/>
            <a:r>
              <a:rPr lang="en-US" dirty="0" smtClean="0"/>
              <a:t>Caching</a:t>
            </a:r>
          </a:p>
          <a:p>
            <a:r>
              <a:rPr lang="en-US" dirty="0" smtClean="0"/>
              <a:t>Networking Principles</a:t>
            </a:r>
          </a:p>
          <a:p>
            <a:pPr lvl="1"/>
            <a:r>
              <a:rPr lang="en-US" dirty="0" smtClean="0"/>
              <a:t>Loss</a:t>
            </a:r>
          </a:p>
          <a:p>
            <a:pPr lvl="1"/>
            <a:r>
              <a:rPr lang="en-US" dirty="0" smtClean="0"/>
              <a:t>Asynchrony</a:t>
            </a:r>
          </a:p>
          <a:p>
            <a:pPr lvl="1"/>
            <a:r>
              <a:rPr lang="en-US" dirty="0" smtClean="0"/>
              <a:t>Addressing</a:t>
            </a:r>
          </a:p>
        </p:txBody>
      </p:sp>
    </p:spTree>
    <p:extLst>
      <p:ext uri="{BB962C8B-B14F-4D97-AF65-F5344CB8AC3E}">
        <p14:creationId xmlns:p14="http://schemas.microsoft.com/office/powerpoint/2010/main" val="2098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expect them to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 three pieces of software found in the kernel</a:t>
            </a:r>
          </a:p>
          <a:p>
            <a:r>
              <a:rPr lang="en-US" dirty="0" smtClean="0"/>
              <a:t>Name three pieces of software found in user space</a:t>
            </a:r>
          </a:p>
          <a:p>
            <a:r>
              <a:rPr lang="en-US" dirty="0" smtClean="0"/>
              <a:t>What states does a process go during the process  life cycle?</a:t>
            </a:r>
          </a:p>
          <a:p>
            <a:r>
              <a:rPr lang="en-US" dirty="0" smtClean="0"/>
              <a:t>Draw a diagram of two threads that are deadlocked.</a:t>
            </a:r>
          </a:p>
          <a:p>
            <a:r>
              <a:rPr lang="en-US" dirty="0" smtClean="0"/>
              <a:t>Write a </a:t>
            </a:r>
            <a:r>
              <a:rPr lang="en-US" dirty="0" err="1" smtClean="0"/>
              <a:t>DTrace</a:t>
            </a:r>
            <a:r>
              <a:rPr lang="en-US" dirty="0" smtClean="0"/>
              <a:t> one-liner that captures sockets entering  the fin-wait-1 state</a:t>
            </a:r>
          </a:p>
          <a:p>
            <a:r>
              <a:rPr lang="en-US" dirty="0" smtClean="0"/>
              <a:t>Why does the name cache store negative entries?</a:t>
            </a:r>
          </a:p>
          <a:p>
            <a:r>
              <a:rPr lang="en-US" i="1" dirty="0" smtClean="0"/>
              <a:t>What happens when you load a web page?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9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3826" y="503583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sh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1378226" y="960783"/>
            <a:ext cx="2186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564835" y="503583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4943061" y="1709531"/>
            <a:ext cx="914400" cy="1216152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96748" y="1577008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49148" y="1729408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01548" y="1881808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3826" y="358471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378226" y="4041914"/>
            <a:ext cx="2186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64835" y="358471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chrome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733801" y="4810539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86201" y="4962939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038601" y="5115339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525617" y="962196"/>
            <a:ext cx="2968487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3"/>
          </p:cNvCxnSpPr>
          <p:nvPr/>
        </p:nvCxnSpPr>
        <p:spPr>
          <a:xfrm>
            <a:off x="4479235" y="4041914"/>
            <a:ext cx="3061252" cy="0"/>
          </a:xfrm>
          <a:prstGeom prst="straightConnector1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90348" y="591451"/>
            <a:ext cx="74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exec()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594806" y="591451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fork()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584561" y="3672581"/>
            <a:ext cx="74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exec()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610331" y="3672581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fork()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95161" y="5326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bind()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23333" y="4009648"/>
            <a:ext cx="107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connect()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00698" y="4017138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socket()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857461" y="53268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socket()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684011" y="1062484"/>
            <a:ext cx="81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write()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747234" y="795243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read()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7509166" y="962196"/>
            <a:ext cx="22911" cy="3079717"/>
          </a:xfrm>
          <a:prstGeom prst="line">
            <a:avLst/>
          </a:prstGeom>
          <a:ln>
            <a:headEnd type="triangle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54250" y="364788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close()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694527" y="132504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close()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639275" y="3110512"/>
            <a:ext cx="81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write()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667340" y="532680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listen()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698366" y="3382494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read()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578626" y="1233317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open()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563577" y="1241276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read()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552122" y="12333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close()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659983" y="4009648"/>
            <a:ext cx="66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exit()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50043" y="4028987"/>
            <a:ext cx="72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0" grpId="0" animBg="1"/>
      <p:bldP spid="20" grpId="1" animBg="1"/>
      <p:bldP spid="21" grpId="0" animBg="1"/>
      <p:bldP spid="22" grpId="0" animBg="1"/>
      <p:bldP spid="23" grpId="0" animBg="1"/>
      <p:bldP spid="38" grpId="0" build="allAtOnce"/>
      <p:bldP spid="39" grpId="0"/>
      <p:bldP spid="39" grpId="1"/>
      <p:bldP spid="40" grpId="0"/>
      <p:bldP spid="40" grpId="1"/>
      <p:bldP spid="41" grpId="0"/>
      <p:bldP spid="41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8" grpId="0"/>
      <p:bldP spid="48" grpId="1"/>
      <p:bldP spid="53" grpId="0"/>
      <p:bldP spid="53" grpId="1"/>
      <p:bldP spid="54" grpId="0"/>
      <p:bldP spid="55" grpId="0"/>
      <p:bldP spid="55" grpId="1"/>
      <p:bldP spid="56" grpId="0"/>
      <p:bldP spid="56" grpId="1"/>
      <p:bldP spid="57" grpId="0"/>
      <p:bldP spid="57" grpId="1"/>
      <p:bldP spid="58" grpId="0"/>
      <p:bldP spid="60" grpId="0"/>
      <p:bldP spid="61" grpId="0"/>
      <p:bldP spid="63" grpId="0"/>
      <p:bldP spid="63" grpId="1"/>
      <p:bldP spid="64" grpId="0"/>
      <p:bldP spid="6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Practitioners Course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Teaching Practitioners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can assume more background:</a:t>
            </a:r>
          </a:p>
          <a:p>
            <a:pPr lvl="1"/>
            <a:r>
              <a:rPr lang="en-US" smtClean="0"/>
              <a:t>Some knowledge of programming</a:t>
            </a:r>
          </a:p>
          <a:p>
            <a:pPr lvl="1"/>
            <a:r>
              <a:rPr lang="en-US" smtClean="0"/>
              <a:t>Experience with Unix</a:t>
            </a:r>
          </a:p>
          <a:p>
            <a:pPr lvl="1"/>
            <a:r>
              <a:rPr lang="en-US" smtClean="0"/>
              <a:t>Have real problems to solve</a:t>
            </a:r>
          </a:p>
          <a:p>
            <a:r>
              <a:rPr lang="en-US" smtClean="0"/>
              <a:t>But not assume everything:</a:t>
            </a:r>
          </a:p>
          <a:p>
            <a:pPr lvl="1"/>
            <a:r>
              <a:rPr lang="en-US" smtClean="0"/>
              <a:t>Kernel Internals</a:t>
            </a:r>
          </a:p>
          <a:p>
            <a:pPr lvl="1"/>
            <a:r>
              <a:rPr lang="en-US" smtClean="0"/>
              <a:t>Deep understanding of corner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62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of the Practitioner Course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Familiarize people </a:t>
            </a:r>
            <a:r>
              <a:rPr lang="en-US" dirty="0" err="1" smtClean="0"/>
              <a:t>withDTrace</a:t>
            </a:r>
            <a:endParaRPr lang="en-US" dirty="0" smtClean="0"/>
          </a:p>
          <a:p>
            <a:r>
              <a:rPr lang="en-US" dirty="0" smtClean="0"/>
              <a:t>Give them practical tools for their problems </a:t>
            </a:r>
          </a:p>
          <a:p>
            <a:r>
              <a:rPr lang="en-US" dirty="0" smtClean="0"/>
              <a:t>Educate them about how the OS works</a:t>
            </a:r>
          </a:p>
          <a:p>
            <a:r>
              <a:rPr lang="en-US" dirty="0" smtClean="0"/>
              <a:t>Dispel fear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0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Practitioner’s Course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Two, 8 hour days</a:t>
            </a:r>
          </a:p>
          <a:p>
            <a:r>
              <a:rPr lang="en-US" dirty="0" smtClean="0"/>
              <a:t>Platform is a pre-packaged Virtual Machine image</a:t>
            </a:r>
          </a:p>
          <a:p>
            <a:pPr lvl="1"/>
            <a:r>
              <a:rPr lang="en-US" dirty="0" smtClean="0"/>
              <a:t>Or a native FreeBSD system</a:t>
            </a:r>
          </a:p>
          <a:p>
            <a:r>
              <a:rPr lang="en-US" dirty="0" smtClean="0"/>
              <a:t>Taught at conferences and companies</a:t>
            </a:r>
          </a:p>
          <a:p>
            <a:pPr lvl="1"/>
            <a:r>
              <a:rPr lang="en-US" dirty="0" err="1" smtClean="0"/>
              <a:t>AsiaBSDCon</a:t>
            </a:r>
            <a:r>
              <a:rPr lang="en-US" dirty="0" smtClean="0"/>
              <a:t> 2016, </a:t>
            </a:r>
          </a:p>
          <a:p>
            <a:pPr lvl="1"/>
            <a:r>
              <a:rPr lang="en-US" dirty="0" err="1" smtClean="0"/>
              <a:t>BSDCan</a:t>
            </a:r>
            <a:r>
              <a:rPr lang="en-US" dirty="0" smtClean="0"/>
              <a:t> 2015, 2016, </a:t>
            </a:r>
          </a:p>
          <a:p>
            <a:pPr lvl="1"/>
            <a:r>
              <a:rPr lang="en-US" dirty="0" err="1" smtClean="0"/>
              <a:t>EuroBSD</a:t>
            </a:r>
            <a:r>
              <a:rPr lang="en-US" dirty="0" smtClean="0"/>
              <a:t> 2016 in Belgrade</a:t>
            </a:r>
          </a:p>
          <a:p>
            <a:r>
              <a:rPr lang="en-US" dirty="0" smtClean="0"/>
              <a:t>Next course at </a:t>
            </a:r>
            <a:r>
              <a:rPr lang="en-US" dirty="0" err="1" smtClean="0"/>
              <a:t>AsiaBSDCon</a:t>
            </a:r>
            <a:r>
              <a:rPr lang="en-US" dirty="0" smtClean="0"/>
              <a:t> 2017 in Tokyo</a:t>
            </a:r>
          </a:p>
        </p:txBody>
      </p:sp>
    </p:spTree>
    <p:extLst>
      <p:ext uri="{BB962C8B-B14F-4D97-AF65-F5344CB8AC3E}">
        <p14:creationId xmlns:p14="http://schemas.microsoft.com/office/powerpoint/2010/main" val="10198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Pracitioner’s</a:t>
            </a:r>
            <a:r>
              <a:rPr lang="en-US" dirty="0" smtClean="0"/>
              <a:t> 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dirty="0" err="1" smtClean="0"/>
              <a:t>DTrace</a:t>
            </a:r>
            <a:endParaRPr lang="en-US" dirty="0" smtClean="0"/>
          </a:p>
          <a:p>
            <a:r>
              <a:rPr lang="en-US" dirty="0" smtClean="0"/>
              <a:t>Locking</a:t>
            </a:r>
          </a:p>
          <a:p>
            <a:r>
              <a:rPr lang="en-US" dirty="0" smtClean="0"/>
              <a:t>Scheduler</a:t>
            </a:r>
          </a:p>
          <a:p>
            <a:r>
              <a:rPr lang="en-US" dirty="0" smtClean="0"/>
              <a:t>Networking</a:t>
            </a:r>
          </a:p>
          <a:p>
            <a:r>
              <a:rPr lang="en-US" dirty="0"/>
              <a:t>Files and the </a:t>
            </a:r>
            <a:r>
              <a:rPr lang="en-US" dirty="0" smtClean="0"/>
              <a:t>Filesystem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4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Operating-system teaching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Trial by fire (undergraduate): in micro, recreate classical elements and forms of OS design: kernels, processes, filesystems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readings course (graduate): read, present, discuss, and write about classic research; term project/exams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Deep-dive experimentation course (graduate): learn about and </a:t>
            </a:r>
            <a:r>
              <a:rPr lang="en-US" b="1" dirty="0" err="1" smtClean="0"/>
              <a:t>analyse</a:t>
            </a:r>
            <a:r>
              <a:rPr lang="en-US" b="1" dirty="0" smtClean="0"/>
              <a:t> {CPU, OS, protocol} </a:t>
            </a:r>
            <a:r>
              <a:rPr lang="en-US" b="1" dirty="0" err="1" smtClean="0"/>
              <a:t>behaviours</a:t>
            </a:r>
            <a:r>
              <a:rPr lang="en-US" b="1" dirty="0" smtClean="0"/>
              <a:t> using tracing on real-world systems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ossible due to recent development of integrated tracing and profiling tools</a:t>
            </a:r>
            <a:r>
              <a:rPr lang="en-US" dirty="0"/>
              <a:t>:</a:t>
            </a:r>
            <a:r>
              <a:rPr lang="en-US" dirty="0" smtClean="0"/>
              <a:t> DTrace, CPU counters,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Set of  Worked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Find and count all the available </a:t>
            </a:r>
            <a:r>
              <a:rPr lang="en-US" dirty="0" err="1" smtClean="0"/>
              <a:t>tracepoints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 </a:t>
            </a:r>
            <a:r>
              <a:rPr lang="en-US" dirty="0"/>
              <a:t>requested write() sizes by program </a:t>
            </a:r>
            <a:r>
              <a:rPr lang="en-US" dirty="0" smtClean="0"/>
              <a:t>name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 </a:t>
            </a:r>
            <a:r>
              <a:rPr lang="en-US" dirty="0"/>
              <a:t>return values from write() by program </a:t>
            </a:r>
            <a:r>
              <a:rPr lang="en-US" dirty="0" smtClean="0"/>
              <a:t>name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Adding new probe points to the system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Track succeeding and failing TCP connections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Look at name cache performance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3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err="1" smtClean="0"/>
              <a:t>Ruslan</a:t>
            </a:r>
            <a:r>
              <a:rPr lang="en-US" dirty="0" smtClean="0"/>
              <a:t> </a:t>
            </a:r>
            <a:r>
              <a:rPr lang="en-US" dirty="0" err="1" smtClean="0"/>
              <a:t>Bukin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Mark Johnston</a:t>
            </a:r>
          </a:p>
          <a:p>
            <a:r>
              <a:rPr lang="en-US" dirty="0" smtClean="0"/>
              <a:t>Ed </a:t>
            </a:r>
            <a:r>
              <a:rPr lang="en-US" dirty="0" err="1" smtClean="0"/>
              <a:t>Maste</a:t>
            </a:r>
            <a:endParaRPr lang="en-US" dirty="0" smtClean="0"/>
          </a:p>
          <a:p>
            <a:r>
              <a:rPr lang="en-US" dirty="0" smtClean="0"/>
              <a:t>Andy Turner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 smtClean="0"/>
              <a:t>Bjoern</a:t>
            </a:r>
            <a:r>
              <a:rPr lang="en-US" dirty="0" smtClean="0"/>
              <a:t> </a:t>
            </a:r>
            <a:r>
              <a:rPr lang="en-US" dirty="0" err="1" smtClean="0"/>
              <a:t>Zeeb</a:t>
            </a:r>
            <a:endParaRPr lang="en-US" dirty="0" smtClean="0"/>
          </a:p>
          <a:p>
            <a:r>
              <a:rPr lang="en-US" dirty="0" smtClean="0"/>
              <a:t>Kirk </a:t>
            </a:r>
            <a:r>
              <a:rPr lang="en-US" dirty="0" err="1" smtClean="0"/>
              <a:t>McKusick</a:t>
            </a:r>
            <a:endParaRPr lang="en-US" dirty="0" smtClean="0"/>
          </a:p>
          <a:p>
            <a:r>
              <a:rPr lang="en-US" dirty="0" smtClean="0"/>
              <a:t>Hiroki Sato</a:t>
            </a:r>
          </a:p>
          <a:p>
            <a:r>
              <a:rPr lang="en-US" dirty="0" smtClean="0"/>
              <a:t>The FreeBSD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Course Material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Slide Decks</a:t>
            </a:r>
          </a:p>
          <a:p>
            <a:pPr lvl="1"/>
            <a:r>
              <a:rPr lang="en-US" dirty="0" smtClean="0"/>
              <a:t>Now moving to PowerPoint</a:t>
            </a:r>
          </a:p>
          <a:p>
            <a:r>
              <a:rPr lang="en-US" dirty="0" smtClean="0"/>
              <a:t>Teaching Guides</a:t>
            </a:r>
          </a:p>
          <a:p>
            <a:r>
              <a:rPr lang="en-US" dirty="0" smtClean="0"/>
              <a:t>Example Problems and Solutions</a:t>
            </a:r>
          </a:p>
          <a:p>
            <a:r>
              <a:rPr lang="en-US" dirty="0" smtClean="0"/>
              <a:t>Marking Guides</a:t>
            </a:r>
          </a:p>
          <a:p>
            <a:r>
              <a:rPr lang="en-US" dirty="0" smtClean="0"/>
              <a:t>Example quizzes and final exams </a:t>
            </a:r>
            <a:r>
              <a:rPr lang="en-US" b="1" i="1" dirty="0" smtClean="0"/>
              <a:t>in a private repo</a:t>
            </a:r>
          </a:p>
          <a:p>
            <a:r>
              <a:rPr lang="en-US" dirty="0" err="1" smtClean="0"/>
              <a:t>DTrace</a:t>
            </a:r>
            <a:r>
              <a:rPr lang="en-US" dirty="0" smtClean="0"/>
              <a:t> and associated scripts</a:t>
            </a:r>
          </a:p>
          <a:p>
            <a:r>
              <a:rPr lang="en-US" dirty="0" smtClean="0"/>
              <a:t>Video Versions</a:t>
            </a:r>
          </a:p>
          <a:p>
            <a:r>
              <a:rPr lang="en-US" dirty="0" smtClean="0"/>
              <a:t>Packaged Materials under a permissive license</a:t>
            </a:r>
          </a:p>
          <a:p>
            <a:r>
              <a:rPr lang="en-US" dirty="0" smtClean="0"/>
              <a:t>Available online </a:t>
            </a:r>
            <a:r>
              <a:rPr lang="en-US" dirty="0" smtClean="0">
                <a:hlinkClick r:id="rId2"/>
              </a:rPr>
              <a:t>http://teachbsd.org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43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DTrace</a:t>
            </a:r>
            <a:r>
              <a:rPr lang="en-US" dirty="0" smtClean="0"/>
              <a:t>? Why do we use it?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dynamic tracing framework for software </a:t>
            </a:r>
            <a:endParaRPr lang="en-US" dirty="0" smtClean="0"/>
          </a:p>
          <a:p>
            <a:r>
              <a:rPr lang="en-US" dirty="0" smtClean="0"/>
              <a:t>Low </a:t>
            </a:r>
            <a:r>
              <a:rPr lang="en-US" dirty="0"/>
              <a:t>impact on overall system performance </a:t>
            </a:r>
            <a:endParaRPr lang="en-US" dirty="0" smtClean="0"/>
          </a:p>
          <a:p>
            <a:r>
              <a:rPr lang="en-US" dirty="0" smtClean="0"/>
              <a:t>Does </a:t>
            </a:r>
            <a:r>
              <a:rPr lang="en-US" dirty="0"/>
              <a:t>not incur costs when not in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Engineered for Safety</a:t>
            </a:r>
          </a:p>
          <a:p>
            <a:r>
              <a:rPr lang="en-US" dirty="0" smtClean="0"/>
              <a:t>Originally developed on Solaris</a:t>
            </a:r>
          </a:p>
          <a:p>
            <a:r>
              <a:rPr lang="en-US" dirty="0" smtClean="0"/>
              <a:t>Now on: </a:t>
            </a:r>
            <a:r>
              <a:rPr lang="en-US" dirty="0" err="1" smtClean="0"/>
              <a:t>Illumos</a:t>
            </a:r>
            <a:r>
              <a:rPr lang="en-US" dirty="0" smtClean="0"/>
              <a:t>, FreeBSD, and Mac OS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Total system transparency</a:t>
            </a:r>
          </a:p>
          <a:p>
            <a:r>
              <a:rPr lang="en-US" dirty="0" smtClean="0"/>
              <a:t>Low risk of crashing the kernel</a:t>
            </a:r>
          </a:p>
          <a:p>
            <a:r>
              <a:rPr lang="en-US" dirty="0" smtClean="0"/>
              <a:t>Used in production systems</a:t>
            </a:r>
          </a:p>
          <a:p>
            <a:r>
              <a:rPr lang="en-US" dirty="0" smtClean="0"/>
              <a:t>D Scripting Language</a:t>
            </a:r>
          </a:p>
          <a:p>
            <a:r>
              <a:rPr lang="en-US" dirty="0" err="1" smtClean="0"/>
              <a:t>DTrace</a:t>
            </a:r>
            <a:r>
              <a:rPr lang="en-US" dirty="0" smtClean="0"/>
              <a:t> One Liners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Brief Example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20313" y="1577147"/>
            <a:ext cx="74123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# </a:t>
            </a:r>
            <a:r>
              <a:rPr lang="en-US" dirty="0" err="1" smtClean="0"/>
              <a:t>dtrace</a:t>
            </a:r>
            <a:r>
              <a:rPr lang="en-US" dirty="0" smtClean="0"/>
              <a:t> </a:t>
            </a:r>
            <a:r>
              <a:rPr lang="en-US" dirty="0"/>
              <a:t>-n </a:t>
            </a:r>
            <a:r>
              <a:rPr lang="en-US" dirty="0" err="1"/>
              <a:t>syscall</a:t>
            </a:r>
            <a:r>
              <a:rPr lang="en-US" dirty="0"/>
              <a:t>:::</a:t>
            </a:r>
            <a:r>
              <a:rPr lang="en-US" dirty="0" err="1"/>
              <a:t>dtrace</a:t>
            </a:r>
            <a:r>
              <a:rPr lang="en-US" dirty="0"/>
              <a:t>: description '</a:t>
            </a:r>
            <a:r>
              <a:rPr lang="en-US" dirty="0" err="1"/>
              <a:t>syscall</a:t>
            </a:r>
            <a:r>
              <a:rPr lang="en-US" dirty="0"/>
              <a:t>:::' matched 2148 </a:t>
            </a:r>
            <a:r>
              <a:rPr lang="en-US" dirty="0" smtClean="0"/>
              <a:t>probes</a:t>
            </a:r>
          </a:p>
          <a:p>
            <a:r>
              <a:rPr lang="en-US" dirty="0" smtClean="0"/>
              <a:t>CPU     ID                    FUNCTION:NAME  </a:t>
            </a:r>
          </a:p>
          <a:p>
            <a:r>
              <a:rPr lang="en-US" dirty="0" smtClean="0"/>
              <a:t>1  	51079                     </a:t>
            </a:r>
            <a:r>
              <a:rPr lang="en-US" dirty="0" err="1" smtClean="0"/>
              <a:t>ioctl:return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51078                     </a:t>
            </a:r>
            <a:r>
              <a:rPr lang="en-US" dirty="0" err="1" smtClean="0"/>
              <a:t>ioctl:entry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51079                     </a:t>
            </a:r>
            <a:r>
              <a:rPr lang="en-US" dirty="0" err="1" smtClean="0"/>
              <a:t>ioctl:return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51078                     </a:t>
            </a:r>
            <a:r>
              <a:rPr lang="en-US" dirty="0" err="1" smtClean="0"/>
              <a:t>ioctl:entry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51079                     </a:t>
            </a:r>
            <a:r>
              <a:rPr lang="en-US" dirty="0" err="1" smtClean="0"/>
              <a:t>ioctl:return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51632                     </a:t>
            </a:r>
            <a:r>
              <a:rPr lang="en-US" dirty="0" err="1" smtClean="0"/>
              <a:t>sigprocmask:entry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51633                     </a:t>
            </a:r>
            <a:r>
              <a:rPr lang="en-US" dirty="0" err="1" smtClean="0"/>
              <a:t>sigprocmask:return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51784                     </a:t>
            </a:r>
            <a:r>
              <a:rPr lang="en-US" dirty="0" err="1" smtClean="0"/>
              <a:t>sigaction:entry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Masters Course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L41 Lecture 2 - Kernels and Tracing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Teach methodology, skills, and knowledge required to understand and perform research on contemporary operating systems by</a:t>
            </a:r>
            <a:r>
              <a:rPr lang="en-US" dirty="0" smtClean="0"/>
              <a:t>...</a:t>
            </a:r>
            <a:endParaRPr lang="en-US" dirty="0"/>
          </a:p>
          <a:p>
            <a:r>
              <a:rPr lang="en-US" dirty="0" smtClean="0"/>
              <a:t>Teaching systems </a:t>
            </a:r>
            <a:r>
              <a:rPr lang="en-US" b="1" dirty="0" smtClean="0"/>
              <a:t>methodology</a:t>
            </a:r>
            <a:r>
              <a:rPr lang="en-US" dirty="0" smtClean="0"/>
              <a:t> and </a:t>
            </a:r>
            <a:r>
              <a:rPr lang="en-US" b="1" dirty="0" smtClean="0"/>
              <a:t>practice</a:t>
            </a:r>
          </a:p>
          <a:p>
            <a:r>
              <a:rPr lang="en-US" dirty="0" smtClean="0"/>
              <a:t>Exploring </a:t>
            </a:r>
            <a:r>
              <a:rPr lang="en-US" b="1" dirty="0" smtClean="0"/>
              <a:t>real-world operating-system artefacts </a:t>
            </a:r>
            <a:r>
              <a:rPr lang="en-US" dirty="0" smtClean="0"/>
              <a:t>in a structured laboratory setting</a:t>
            </a:r>
          </a:p>
          <a:p>
            <a:r>
              <a:rPr lang="en-US" dirty="0" smtClean="0"/>
              <a:t>Developing </a:t>
            </a:r>
            <a:r>
              <a:rPr lang="en-US" b="1" dirty="0" smtClean="0"/>
              <a:t>scientific writing </a:t>
            </a:r>
            <a:r>
              <a:rPr lang="en-US" dirty="0" smtClean="0"/>
              <a:t>and presentation skills</a:t>
            </a:r>
          </a:p>
          <a:p>
            <a:r>
              <a:rPr lang="en-US" dirty="0" smtClean="0"/>
              <a:t>Reading selected </a:t>
            </a:r>
            <a:r>
              <a:rPr lang="en-US" b="1" dirty="0" smtClean="0"/>
              <a:t>original systems research papers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6⨉ One-hour lectures</a:t>
            </a:r>
          </a:p>
          <a:p>
            <a:pPr lvl="1"/>
            <a:r>
              <a:rPr lang="en-US" dirty="0" smtClean="0"/>
              <a:t>Theory, architecture, methodology</a:t>
            </a:r>
            <a:r>
              <a:rPr lang="en-US" dirty="0"/>
              <a:t>, </a:t>
            </a:r>
            <a:r>
              <a:rPr lang="en-US" dirty="0" smtClean="0"/>
              <a:t>practice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5⨉ Two-hour practical laboratories</a:t>
            </a:r>
            <a:endParaRPr lang="en-US" dirty="0"/>
          </a:p>
          <a:p>
            <a:pPr lvl="1"/>
            <a:r>
              <a:rPr lang="en-US" dirty="0" smtClean="0"/>
              <a:t>30-minute </a:t>
            </a:r>
            <a:r>
              <a:rPr lang="en-US" dirty="0" err="1" smtClean="0"/>
              <a:t>lecturelets</a:t>
            </a:r>
            <a:r>
              <a:rPr lang="en-US" dirty="0" smtClean="0"/>
              <a:t> on artefacts, tools, and practical techniques required to complete labs</a:t>
            </a:r>
          </a:p>
          <a:p>
            <a:pPr lvl="1"/>
            <a:r>
              <a:rPr lang="en-US" dirty="0" smtClean="0"/>
              <a:t>Remainder as hands-on measurement and experimentation</a:t>
            </a:r>
          </a:p>
          <a:p>
            <a:pPr lvl="1"/>
            <a:r>
              <a:rPr lang="en-US" b="1" dirty="0" smtClean="0"/>
              <a:t>Exploratory questions </a:t>
            </a:r>
            <a:r>
              <a:rPr lang="en-US" dirty="0" smtClean="0"/>
              <a:t>vs. </a:t>
            </a:r>
            <a:r>
              <a:rPr lang="en-US" b="1" dirty="0" smtClean="0"/>
              <a:t>experimental goals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eeBSDFoundation">
  <a:themeElements>
    <a:clrScheme name="FreeBSDFoundation 1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FF2602"/>
      </a:accent1>
      <a:accent2>
        <a:srgbClr val="C01C01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eBSDFoundation" id="{7A57A405-F67A-8C4A-969C-4FE43956E1DF}" vid="{F50254DD-EAD6-E044-9BA6-27263CE2B7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FreeBSDFoundation</Template>
  <TotalTime>52</TotalTime>
  <Words>1704</Words>
  <Application>Microsoft Macintosh PowerPoint</Application>
  <PresentationFormat>Widescreen</PresentationFormat>
  <Paragraphs>340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Gill Sans MT</vt:lpstr>
      <vt:lpstr>FreeBSDFoundation</vt:lpstr>
      <vt:lpstr>Teaching Systems Software with FreeBSD and Tracing</vt:lpstr>
      <vt:lpstr>Motivations</vt:lpstr>
      <vt:lpstr>Audiences</vt:lpstr>
      <vt:lpstr>Operating-system teaching styles</vt:lpstr>
      <vt:lpstr>What is DTrace? Why do we use it?</vt:lpstr>
      <vt:lpstr>A Very Brief Example</vt:lpstr>
      <vt:lpstr>Masters Course design</vt:lpstr>
      <vt:lpstr>Aims of the course</vt:lpstr>
      <vt:lpstr>In the classroom</vt:lpstr>
      <vt:lpstr>Outside the classroom</vt:lpstr>
      <vt:lpstr>Core texts</vt:lpstr>
      <vt:lpstr>Masters Syllabus</vt:lpstr>
      <vt:lpstr>Module 1: Introduction to kernels and tracing</vt:lpstr>
      <vt:lpstr>Lecture 1: Advanced operating systems</vt:lpstr>
      <vt:lpstr>Lecture 2: Kernels and tracing</vt:lpstr>
      <vt:lpstr>Module 2: The process model</vt:lpstr>
      <vt:lpstr>Lecture 3: The process model (1)</vt:lpstr>
      <vt:lpstr>Lecture 4: The process model (2)</vt:lpstr>
      <vt:lpstr>Module 3: TCP/IP</vt:lpstr>
      <vt:lpstr>Lecture 5: The network stack (1)</vt:lpstr>
      <vt:lpstr>Lecture 6: The network stack (2)</vt:lpstr>
      <vt:lpstr>Masters Course Laboratories</vt:lpstr>
      <vt:lpstr>The Masters laboratory platform</vt:lpstr>
      <vt:lpstr>Jupyter notebooks (1)</vt:lpstr>
      <vt:lpstr>Jupyter notebooks (2)</vt:lpstr>
      <vt:lpstr>Jupyter notebooks (3)</vt:lpstr>
      <vt:lpstr>Laboratory 1: POSIX I/O performance</vt:lpstr>
      <vt:lpstr>Laboratory reports</vt:lpstr>
      <vt:lpstr>Work to date – and where next?</vt:lpstr>
      <vt:lpstr>Undergraduate Course</vt:lpstr>
      <vt:lpstr>Teaching Undergraduates</vt:lpstr>
      <vt:lpstr>Deeper Background</vt:lpstr>
      <vt:lpstr>Questions we expect them to answer</vt:lpstr>
      <vt:lpstr>PowerPoint Presentation</vt:lpstr>
      <vt:lpstr>Practitioners Course</vt:lpstr>
      <vt:lpstr>Teaching Practitioners</vt:lpstr>
      <vt:lpstr>Goals of the Practitioner Course</vt:lpstr>
      <vt:lpstr>The Practitioner’s Course Overview</vt:lpstr>
      <vt:lpstr>Pracitioner’s Course Outline</vt:lpstr>
      <vt:lpstr>A Set of  Worked Examples</vt:lpstr>
      <vt:lpstr>Thank You</vt:lpstr>
      <vt:lpstr>Open Source Course Material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Systems Software with FreeBSD and Tracing</dc:title>
  <dc:creator>George Neville-Neil</dc:creator>
  <cp:lastModifiedBy>George Neville-Neil</cp:lastModifiedBy>
  <cp:revision>23</cp:revision>
  <dcterms:created xsi:type="dcterms:W3CDTF">2016-09-07T16:05:05Z</dcterms:created>
  <dcterms:modified xsi:type="dcterms:W3CDTF">2016-12-07T08:58:08Z</dcterms:modified>
</cp:coreProperties>
</file>